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9" r:id="rId9"/>
    <p:sldId id="264" r:id="rId10"/>
    <p:sldId id="265" r:id="rId11"/>
    <p:sldId id="266" r:id="rId12"/>
    <p:sldId id="267" r:id="rId13"/>
    <p:sldId id="268"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7B8B08-EE6A-4BBF-91A7-00936AC01037}" type="datetimeFigureOut">
              <a:rPr lang="en-US" smtClean="0"/>
              <a:pPr/>
              <a:t>7/4/2018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A4B36D-DC41-488A-B678-DB49F44E54E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B8B08-EE6A-4BBF-91A7-00936AC01037}" type="datetimeFigureOut">
              <a:rPr lang="en-US" smtClean="0"/>
              <a:pPr/>
              <a:t>7/4/2018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A4B36D-DC41-488A-B678-DB49F44E54E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B8B08-EE6A-4BBF-91A7-00936AC01037}" type="datetimeFigureOut">
              <a:rPr lang="en-US" smtClean="0"/>
              <a:pPr/>
              <a:t>7/4/2018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A4B36D-DC41-488A-B678-DB49F44E54E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B8B08-EE6A-4BBF-91A7-00936AC01037}" type="datetimeFigureOut">
              <a:rPr lang="en-US" smtClean="0"/>
              <a:pPr/>
              <a:t>7/4/2018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A4B36D-DC41-488A-B678-DB49F44E54E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7B8B08-EE6A-4BBF-91A7-00936AC01037}" type="datetimeFigureOut">
              <a:rPr lang="en-US" smtClean="0"/>
              <a:pPr/>
              <a:t>7/4/2018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A4B36D-DC41-488A-B678-DB49F44E54E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7B8B08-EE6A-4BBF-91A7-00936AC01037}" type="datetimeFigureOut">
              <a:rPr lang="en-US" smtClean="0"/>
              <a:pPr/>
              <a:t>7/4/2018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A4B36D-DC41-488A-B678-DB49F44E54E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7B8B08-EE6A-4BBF-91A7-00936AC01037}" type="datetimeFigureOut">
              <a:rPr lang="en-US" smtClean="0"/>
              <a:pPr/>
              <a:t>7/4/2018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A4B36D-DC41-488A-B678-DB49F44E54E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7B8B08-EE6A-4BBF-91A7-00936AC01037}" type="datetimeFigureOut">
              <a:rPr lang="en-US" smtClean="0"/>
              <a:pPr/>
              <a:t>7/4/2018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A4B36D-DC41-488A-B678-DB49F44E54E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B8B08-EE6A-4BBF-91A7-00936AC01037}" type="datetimeFigureOut">
              <a:rPr lang="en-US" smtClean="0"/>
              <a:pPr/>
              <a:t>7/4/2018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A4B36D-DC41-488A-B678-DB49F44E54E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B8B08-EE6A-4BBF-91A7-00936AC01037}" type="datetimeFigureOut">
              <a:rPr lang="en-US" smtClean="0"/>
              <a:pPr/>
              <a:t>7/4/2018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A4B36D-DC41-488A-B678-DB49F44E54E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B8B08-EE6A-4BBF-91A7-00936AC01037}" type="datetimeFigureOut">
              <a:rPr lang="en-US" smtClean="0"/>
              <a:pPr/>
              <a:t>7/4/2018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A4B36D-DC41-488A-B678-DB49F44E54E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B8B08-EE6A-4BBF-91A7-00936AC01037}" type="datetimeFigureOut">
              <a:rPr lang="en-US" smtClean="0"/>
              <a:pPr/>
              <a:t>7/4/2018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4B36D-DC41-488A-B678-DB49F44E54E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209800"/>
            <a:ext cx="8001000" cy="2677656"/>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COMPUTER </a:t>
            </a:r>
            <a:r>
              <a:rPr lang="en-US" sz="2400" dirty="0" smtClean="0">
                <a:latin typeface="Times New Roman" pitchFamily="18" charset="0"/>
                <a:cs typeface="Times New Roman" pitchFamily="18" charset="0"/>
              </a:rPr>
              <a:t>AIDED QUALITY CONTROL AND HANDLING </a:t>
            </a:r>
            <a:r>
              <a:rPr lang="en-US" sz="2400" dirty="0" smtClean="0">
                <a:latin typeface="Times New Roman" pitchFamily="18" charset="0"/>
                <a:cs typeface="Times New Roman" pitchFamily="18" charset="0"/>
              </a:rPr>
              <a:t>SYSTEMS</a:t>
            </a:r>
          </a:p>
          <a:p>
            <a:pPr algn="ctr"/>
            <a:r>
              <a:rPr lang="en-US" sz="2400" dirty="0" smtClean="0">
                <a:latin typeface="Times New Roman" pitchFamily="18" charset="0"/>
                <a:cs typeface="Times New Roman" pitchFamily="18" charset="0"/>
              </a:rPr>
              <a:t>By</a:t>
            </a:r>
          </a:p>
          <a:p>
            <a:pPr algn="ctr"/>
            <a:r>
              <a:rPr lang="en-US" sz="2400" dirty="0" err="1" smtClean="0">
                <a:latin typeface="Times New Roman" pitchFamily="18" charset="0"/>
                <a:cs typeface="Times New Roman" pitchFamily="18" charset="0"/>
              </a:rPr>
              <a:t>Dr.J.Umamaheswari</a:t>
            </a:r>
            <a:endParaRPr lang="en-US" sz="2400" dirty="0" smtClean="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Department of mathematics</a:t>
            </a:r>
          </a:p>
          <a:p>
            <a:pPr algn="ctr"/>
            <a:r>
              <a:rPr lang="en-US" sz="2400" dirty="0" err="1" smtClean="0">
                <a:latin typeface="Times New Roman" pitchFamily="18" charset="0"/>
                <a:cs typeface="Times New Roman" pitchFamily="18" charset="0"/>
              </a:rPr>
              <a:t>St.Joseph’s</a:t>
            </a:r>
            <a:r>
              <a:rPr lang="en-US" sz="2400" dirty="0" smtClean="0">
                <a:latin typeface="Times New Roman" pitchFamily="18" charset="0"/>
                <a:cs typeface="Times New Roman" pitchFamily="18" charset="0"/>
              </a:rPr>
              <a:t> College</a:t>
            </a:r>
          </a:p>
          <a:p>
            <a:pPr algn="ctr"/>
            <a:r>
              <a:rPr lang="en-US" sz="2400" dirty="0" smtClean="0">
                <a:latin typeface="Times New Roman" pitchFamily="18" charset="0"/>
                <a:cs typeface="Times New Roman" pitchFamily="18" charset="0"/>
              </a:rPr>
              <a:t>Trichy-2</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295400" y="228601"/>
            <a:ext cx="3200400" cy="3352800"/>
          </a:xfrm>
          <a:prstGeom prst="rect">
            <a:avLst/>
          </a:prstGeom>
          <a:noFill/>
          <a:ln w="9525">
            <a:noFill/>
            <a:miter lim="800000"/>
            <a:headEnd/>
            <a:tailEnd/>
          </a:ln>
        </p:spPr>
      </p:pic>
      <p:sp>
        <p:nvSpPr>
          <p:cNvPr id="3" name="Rectangle 2"/>
          <p:cNvSpPr/>
          <p:nvPr/>
        </p:nvSpPr>
        <p:spPr>
          <a:xfrm>
            <a:off x="1143000" y="3962400"/>
            <a:ext cx="1689758" cy="369332"/>
          </a:xfrm>
          <a:prstGeom prst="rect">
            <a:avLst/>
          </a:prstGeom>
        </p:spPr>
        <p:txBody>
          <a:bodyPr wrap="none">
            <a:spAutoFit/>
          </a:bodyPr>
          <a:lstStyle/>
          <a:p>
            <a:r>
              <a:rPr lang="en-US" b="1" dirty="0" smtClean="0"/>
              <a:t>(b) Bridge Type:</a:t>
            </a:r>
            <a:endParaRPr lang="en-US" b="1" dirty="0"/>
          </a:p>
        </p:txBody>
      </p:sp>
      <p:sp>
        <p:nvSpPr>
          <p:cNvPr id="4" name="Rectangle 3"/>
          <p:cNvSpPr/>
          <p:nvPr/>
        </p:nvSpPr>
        <p:spPr>
          <a:xfrm>
            <a:off x="1752600" y="4272677"/>
            <a:ext cx="6858000" cy="1477328"/>
          </a:xfrm>
          <a:prstGeom prst="rect">
            <a:avLst/>
          </a:prstGeom>
        </p:spPr>
        <p:txBody>
          <a:bodyPr wrap="square">
            <a:spAutoFit/>
          </a:bodyPr>
          <a:lstStyle/>
          <a:p>
            <a:pPr algn="just"/>
            <a:r>
              <a:rPr lang="en-US" dirty="0" smtClean="0"/>
              <a:t>The bridge arrangement over the table carries the quill (z-axis) along the x-axis and is sometimes referred to as a travelling bridge. It is claimed that the bridge construction provides better accuracy, although it may be offset by difficulty in making two members track in perfect alignment. This is by far the most popular CMM construction.</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4648200" y="381000"/>
            <a:ext cx="3248025" cy="3409950"/>
          </a:xfrm>
          <a:prstGeom prst="rect">
            <a:avLst/>
          </a:prstGeom>
          <a:noFill/>
          <a:ln w="9525">
            <a:noFill/>
            <a:miter lim="800000"/>
            <a:headEnd/>
            <a:tailEnd/>
          </a:ln>
        </p:spPr>
      </p:pic>
      <p:sp>
        <p:nvSpPr>
          <p:cNvPr id="6" name="TextBox 5"/>
          <p:cNvSpPr txBox="1"/>
          <p:nvPr/>
        </p:nvSpPr>
        <p:spPr>
          <a:xfrm>
            <a:off x="1676400" y="3657600"/>
            <a:ext cx="2209800" cy="369332"/>
          </a:xfrm>
          <a:prstGeom prst="rect">
            <a:avLst/>
          </a:prstGeom>
          <a:noFill/>
        </p:spPr>
        <p:txBody>
          <a:bodyPr wrap="square" rtlCol="0">
            <a:spAutoFit/>
          </a:bodyPr>
          <a:lstStyle/>
          <a:p>
            <a:r>
              <a:rPr lang="en-US" b="1" dirty="0" smtClean="0"/>
              <a:t>Cantilever type</a:t>
            </a:r>
            <a:endParaRPr lang="en-US" b="1" dirty="0"/>
          </a:p>
        </p:txBody>
      </p:sp>
      <p:sp>
        <p:nvSpPr>
          <p:cNvPr id="7" name="TextBox 6"/>
          <p:cNvSpPr txBox="1"/>
          <p:nvPr/>
        </p:nvSpPr>
        <p:spPr>
          <a:xfrm>
            <a:off x="5791200" y="3733800"/>
            <a:ext cx="1371600" cy="369332"/>
          </a:xfrm>
          <a:prstGeom prst="rect">
            <a:avLst/>
          </a:prstGeom>
          <a:noFill/>
        </p:spPr>
        <p:txBody>
          <a:bodyPr wrap="square" rtlCol="0">
            <a:spAutoFit/>
          </a:bodyPr>
          <a:lstStyle/>
          <a:p>
            <a:r>
              <a:rPr lang="en-US" b="1" dirty="0" smtClean="0"/>
              <a:t>Bridge Type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04800"/>
            <a:ext cx="1814086" cy="369332"/>
          </a:xfrm>
          <a:prstGeom prst="rect">
            <a:avLst/>
          </a:prstGeom>
        </p:spPr>
        <p:txBody>
          <a:bodyPr wrap="none">
            <a:spAutoFit/>
          </a:bodyPr>
          <a:lstStyle/>
          <a:p>
            <a:r>
              <a:rPr lang="en-US" dirty="0" smtClean="0"/>
              <a:t>(c) Column Type: </a:t>
            </a:r>
            <a:endParaRPr lang="en-US" dirty="0"/>
          </a:p>
        </p:txBody>
      </p:sp>
      <p:sp>
        <p:nvSpPr>
          <p:cNvPr id="3" name="Rectangle 2"/>
          <p:cNvSpPr/>
          <p:nvPr/>
        </p:nvSpPr>
        <p:spPr>
          <a:xfrm>
            <a:off x="1447800" y="914400"/>
            <a:ext cx="7467600" cy="1477328"/>
          </a:xfrm>
          <a:prstGeom prst="rect">
            <a:avLst/>
          </a:prstGeom>
        </p:spPr>
        <p:txBody>
          <a:bodyPr wrap="square">
            <a:spAutoFit/>
          </a:bodyPr>
          <a:lstStyle/>
          <a:p>
            <a:pPr algn="just"/>
            <a:r>
              <a:rPr lang="en-US" dirty="0" smtClean="0"/>
              <a:t>The column type machine is commonly referred to as a universal measuring </a:t>
            </a:r>
          </a:p>
          <a:p>
            <a:pPr algn="just"/>
            <a:r>
              <a:rPr lang="en-US" dirty="0" smtClean="0"/>
              <a:t>machine rather than a CMM. These machines are usually considered gage </a:t>
            </a:r>
          </a:p>
          <a:p>
            <a:pPr algn="just"/>
            <a:r>
              <a:rPr lang="en-US" dirty="0" smtClean="0"/>
              <a:t>room instruments rather than production floor machine. The constructional </a:t>
            </a:r>
          </a:p>
          <a:p>
            <a:pPr algn="just"/>
            <a:r>
              <a:rPr lang="en-US" dirty="0" smtClean="0"/>
              <a:t>difference in column type with the cantilever type is with x and y-axes movements.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667000" y="2743200"/>
            <a:ext cx="36576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33400"/>
            <a:ext cx="1254511" cy="369332"/>
          </a:xfrm>
          <a:prstGeom prst="rect">
            <a:avLst/>
          </a:prstGeom>
        </p:spPr>
        <p:txBody>
          <a:bodyPr wrap="none">
            <a:spAutoFit/>
          </a:bodyPr>
          <a:lstStyle/>
          <a:p>
            <a:r>
              <a:rPr lang="en-US" dirty="0" smtClean="0"/>
              <a:t>(d) Gantry: </a:t>
            </a:r>
            <a:endParaRPr lang="en-US" dirty="0"/>
          </a:p>
        </p:txBody>
      </p:sp>
      <p:sp>
        <p:nvSpPr>
          <p:cNvPr id="3" name="Rectangle 2"/>
          <p:cNvSpPr/>
          <p:nvPr/>
        </p:nvSpPr>
        <p:spPr>
          <a:xfrm>
            <a:off x="1295400" y="990600"/>
            <a:ext cx="7543800" cy="1200329"/>
          </a:xfrm>
          <a:prstGeom prst="rect">
            <a:avLst/>
          </a:prstGeom>
        </p:spPr>
        <p:txBody>
          <a:bodyPr wrap="square">
            <a:spAutoFit/>
          </a:bodyPr>
          <a:lstStyle/>
          <a:p>
            <a:pPr algn="just"/>
            <a:r>
              <a:rPr lang="en-US" dirty="0" smtClean="0"/>
              <a:t>In a gantry type arrangement, arms are held by two fixed supports. Other two arms are capable of sliding over the supports. Movements of the x, y and z-axes. The gantry type construction is particularly suited for very large components and allows the operator to remain close to the area of inspection</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2590800" y="2819400"/>
            <a:ext cx="41910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1574085" cy="369332"/>
          </a:xfrm>
          <a:prstGeom prst="rect">
            <a:avLst/>
          </a:prstGeom>
        </p:spPr>
        <p:txBody>
          <a:bodyPr wrap="none">
            <a:spAutoFit/>
          </a:bodyPr>
          <a:lstStyle/>
          <a:p>
            <a:r>
              <a:rPr lang="en-US" dirty="0" smtClean="0"/>
              <a:t>(e) Horizontal: </a:t>
            </a:r>
            <a:endParaRPr lang="en-US" dirty="0"/>
          </a:p>
        </p:txBody>
      </p:sp>
      <p:sp>
        <p:nvSpPr>
          <p:cNvPr id="3" name="Rectangle 2"/>
          <p:cNvSpPr/>
          <p:nvPr/>
        </p:nvSpPr>
        <p:spPr>
          <a:xfrm>
            <a:off x="1371600" y="1143000"/>
            <a:ext cx="7162800" cy="1754326"/>
          </a:xfrm>
          <a:prstGeom prst="rect">
            <a:avLst/>
          </a:prstGeom>
        </p:spPr>
        <p:txBody>
          <a:bodyPr wrap="square">
            <a:spAutoFit/>
          </a:bodyPr>
          <a:lstStyle/>
          <a:p>
            <a:pPr algn="just"/>
            <a:r>
              <a:rPr lang="en-US" dirty="0" smtClean="0"/>
              <a:t>The open structure of this arrangement provides optimum accessibility for large objects such as dies, models, and car bodies. Some horizontal arm machines are referred to as layout machines. There are some horizontal machines where the probe arm can rotate like a spindle to perform tramming operations. Tramming refers to accurate mechanical adjustment of instrument or machine with the help of tram. </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2743200" y="3276600"/>
            <a:ext cx="39624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85800"/>
            <a:ext cx="8305800" cy="2585323"/>
          </a:xfrm>
          <a:prstGeom prst="rect">
            <a:avLst/>
          </a:prstGeom>
          <a:noFill/>
        </p:spPr>
        <p:txBody>
          <a:bodyPr wrap="square" rtlCol="0">
            <a:spAutoFit/>
          </a:bodyPr>
          <a:lstStyle/>
          <a:p>
            <a:r>
              <a:rPr lang="en-US" b="1" u="sng" dirty="0" smtClean="0">
                <a:latin typeface="Times New Roman" pitchFamily="18" charset="0"/>
                <a:cs typeface="Times New Roman" pitchFamily="18" charset="0"/>
              </a:rPr>
              <a:t>Stylus instrument</a:t>
            </a:r>
            <a:r>
              <a:rPr lang="en-US" dirty="0" smtClean="0"/>
              <a:t>:</a:t>
            </a:r>
          </a:p>
          <a:p>
            <a:pPr algn="just"/>
            <a:r>
              <a:rPr lang="en-US" dirty="0" smtClean="0"/>
              <a:t>	</a:t>
            </a:r>
            <a:r>
              <a:rPr lang="en-US" dirty="0" smtClean="0">
                <a:latin typeface="Times New Roman" pitchFamily="18" charset="0"/>
                <a:cs typeface="Times New Roman" pitchFamily="18" charset="0"/>
              </a:rPr>
              <a:t>Stylus – type instruments are commercially available to measure surface roughness. These electronic device have a cone shaped diamond stylus with point radius of about 0.005mm and a 90° tip angle that is traversed across the test surface at a constant slow speed. As the stylus head moves horizontally, it also moves vertically to follow the surface deviations. The vertical movements are converted in to an electronic signal that represents the topography of the surface along the path taken by the stylus. This can be displayed as either 1. a profile of the surface or 2. an average roughness value.  </a:t>
            </a:r>
            <a:endParaRPr lang="en-US"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srcRect/>
          <a:stretch>
            <a:fillRect/>
          </a:stretch>
        </p:blipFill>
        <p:spPr bwMode="auto">
          <a:xfrm>
            <a:off x="1905000" y="3505200"/>
            <a:ext cx="57150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8153400" cy="2585323"/>
          </a:xfrm>
          <a:prstGeom prst="rect">
            <a:avLst/>
          </a:prstGeom>
          <a:noFill/>
        </p:spPr>
        <p:txBody>
          <a:bodyPr wrap="square" rtlCol="0">
            <a:spAutoFit/>
          </a:bodyPr>
          <a:lstStyle/>
          <a:p>
            <a:r>
              <a:rPr lang="en-US" b="1" u="sng" dirty="0" smtClean="0">
                <a:latin typeface="Times New Roman" pitchFamily="18" charset="0"/>
                <a:cs typeface="Times New Roman" pitchFamily="18" charset="0"/>
              </a:rPr>
              <a:t>Non contact inspection technologies</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Noncontact inspection methods utilize a sensor located at a certain distance from the object to measure or gage the desired features. The noncontact inspection technologies can be classified into two categories: 1. optical 2. Non optical</a:t>
            </a:r>
          </a:p>
          <a:p>
            <a:r>
              <a:rPr lang="en-US" dirty="0" smtClean="0">
                <a:latin typeface="Times New Roman" pitchFamily="18" charset="0"/>
                <a:cs typeface="Times New Roman" pitchFamily="18" charset="0"/>
              </a:rPr>
              <a:t>Optical inspection technologies use light to accomplish the measurement or gaging cycle. </a:t>
            </a:r>
          </a:p>
          <a:p>
            <a:r>
              <a:rPr lang="en-US" dirty="0" smtClean="0">
                <a:latin typeface="Times New Roman" pitchFamily="18" charset="0"/>
                <a:cs typeface="Times New Roman" pitchFamily="18" charset="0"/>
              </a:rPr>
              <a:t>Non optical inspection technologies utilize energy forms other than light to perform the inspection. These other  energies include various electrical fields, radiation and ultrasonic's.</a:t>
            </a:r>
            <a:endParaRPr lang="en-US" dirty="0">
              <a:latin typeface="Times New Roman" pitchFamily="18" charset="0"/>
              <a:cs typeface="Times New Roman" pitchFamily="18" charset="0"/>
            </a:endParaRPr>
          </a:p>
        </p:txBody>
      </p:sp>
      <p:sp>
        <p:nvSpPr>
          <p:cNvPr id="3" name="Rectangle 2"/>
          <p:cNvSpPr/>
          <p:nvPr/>
        </p:nvSpPr>
        <p:spPr>
          <a:xfrm>
            <a:off x="381000" y="3124200"/>
            <a:ext cx="7467600" cy="369332"/>
          </a:xfrm>
          <a:prstGeom prst="rect">
            <a:avLst/>
          </a:prstGeom>
        </p:spPr>
        <p:txBody>
          <a:bodyPr wrap="square">
            <a:spAutoFit/>
          </a:bodyPr>
          <a:lstStyle/>
          <a:p>
            <a:r>
              <a:rPr lang="en-US" dirty="0" smtClean="0">
                <a:latin typeface="Times New Roman" pitchFamily="18" charset="0"/>
                <a:cs typeface="Times New Roman" pitchFamily="18" charset="0"/>
              </a:rPr>
              <a:t>The main advantages of non-contact inspection are:</a:t>
            </a:r>
            <a:endParaRPr lang="en-US" dirty="0">
              <a:latin typeface="Times New Roman" pitchFamily="18" charset="0"/>
              <a:cs typeface="Times New Roman" pitchFamily="18" charset="0"/>
            </a:endParaRPr>
          </a:p>
        </p:txBody>
      </p:sp>
      <p:sp>
        <p:nvSpPr>
          <p:cNvPr id="4" name="Rectangle 3"/>
          <p:cNvSpPr/>
          <p:nvPr/>
        </p:nvSpPr>
        <p:spPr>
          <a:xfrm>
            <a:off x="457200" y="3581400"/>
            <a:ext cx="8686800" cy="1477328"/>
          </a:xfrm>
          <a:prstGeom prst="rect">
            <a:avLst/>
          </a:prstGeom>
        </p:spPr>
        <p:txBody>
          <a:bodyPr wrap="square">
            <a:spAutoFit/>
          </a:bodyPr>
          <a:lstStyle/>
          <a:p>
            <a:pPr marL="400050" indent="-400050">
              <a:buFont typeface="+mj-lt"/>
              <a:buAutoNum type="romanLcPeriod"/>
            </a:pPr>
            <a:r>
              <a:rPr lang="en-US" dirty="0" smtClean="0">
                <a:latin typeface="Times New Roman" pitchFamily="18" charset="0"/>
                <a:cs typeface="Times New Roman" pitchFamily="18" charset="0"/>
              </a:rPr>
              <a:t>It eliminates the need to reposition the workpiece.</a:t>
            </a:r>
          </a:p>
          <a:p>
            <a:r>
              <a:rPr lang="en-US" dirty="0" smtClean="0">
                <a:latin typeface="Times New Roman" pitchFamily="18" charset="0"/>
                <a:cs typeface="Times New Roman" pitchFamily="18" charset="0"/>
              </a:rPr>
              <a:t>ii.     Non-contact inspection is faster than contact inspection.</a:t>
            </a:r>
          </a:p>
          <a:p>
            <a:r>
              <a:rPr lang="en-US" dirty="0" smtClean="0">
                <a:latin typeface="Times New Roman" pitchFamily="18" charset="0"/>
                <a:cs typeface="Times New Roman" pitchFamily="18" charset="0"/>
              </a:rPr>
              <a:t>iii.    There is no mechanical wear encountered in the contact inspection probe.</a:t>
            </a:r>
          </a:p>
          <a:p>
            <a:r>
              <a:rPr lang="en-US" dirty="0" smtClean="0">
                <a:latin typeface="Times New Roman" pitchFamily="18" charset="0"/>
                <a:cs typeface="Times New Roman" pitchFamily="18" charset="0"/>
              </a:rPr>
              <a:t>iv.   The possibility of damage to the surface of a part due to measuring pressure is eliminated.</a:t>
            </a:r>
            <a:endParaRPr lang="en-US"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0"/>
            <a:ext cx="8305800" cy="1200329"/>
          </a:xfrm>
          <a:prstGeom prst="rect">
            <a:avLst/>
          </a:prstGeom>
        </p:spPr>
        <p:txBody>
          <a:bodyPr wrap="square">
            <a:spAutoFit/>
          </a:bodyPr>
          <a:lstStyle/>
          <a:p>
            <a:pPr algn="just"/>
            <a:r>
              <a:rPr lang="en-US" dirty="0" smtClean="0">
                <a:latin typeface="Times New Roman" pitchFamily="18" charset="0"/>
                <a:cs typeface="Times New Roman" pitchFamily="18" charset="0"/>
              </a:rPr>
              <a:t>     Machine vision is the creation of an image and the collection of data derived from the image, and the subsequent processing and interpretation of the data by a computer from some useful application. Machine vision is also known as computer vision, and its principal application is in industrial inspection.</a:t>
            </a:r>
            <a:endParaRPr lang="en-US" dirty="0">
              <a:latin typeface="Times New Roman" pitchFamily="18" charset="0"/>
              <a:cs typeface="Times New Roman" pitchFamily="18" charset="0"/>
            </a:endParaRPr>
          </a:p>
        </p:txBody>
      </p:sp>
      <p:sp>
        <p:nvSpPr>
          <p:cNvPr id="3" name="Rectangle 2"/>
          <p:cNvSpPr/>
          <p:nvPr/>
        </p:nvSpPr>
        <p:spPr>
          <a:xfrm>
            <a:off x="609600" y="228600"/>
            <a:ext cx="1779718" cy="369332"/>
          </a:xfrm>
          <a:prstGeom prst="rect">
            <a:avLst/>
          </a:prstGeom>
        </p:spPr>
        <p:txBody>
          <a:bodyPr wrap="none">
            <a:spAutoFit/>
          </a:bodyPr>
          <a:lstStyle/>
          <a:p>
            <a:r>
              <a:rPr lang="en-US" b="1" u="sng" dirty="0" smtClean="0">
                <a:latin typeface="Times New Roman" pitchFamily="18" charset="0"/>
                <a:cs typeface="Times New Roman" pitchFamily="18" charset="0"/>
              </a:rPr>
              <a:t>Machine Vision</a:t>
            </a:r>
            <a:r>
              <a:rPr lang="en-US" dirty="0" smtClean="0"/>
              <a:t>:</a:t>
            </a:r>
            <a:endParaRPr lang="en-US" dirty="0"/>
          </a:p>
        </p:txBody>
      </p:sp>
      <p:sp>
        <p:nvSpPr>
          <p:cNvPr id="4" name="Rectangle 3"/>
          <p:cNvSpPr/>
          <p:nvPr/>
        </p:nvSpPr>
        <p:spPr>
          <a:xfrm>
            <a:off x="685800" y="2057400"/>
            <a:ext cx="8229600" cy="2862322"/>
          </a:xfrm>
          <a:prstGeom prst="rect">
            <a:avLst/>
          </a:prstGeom>
        </p:spPr>
        <p:txBody>
          <a:bodyPr wrap="square">
            <a:spAutoFit/>
          </a:bodyPr>
          <a:lstStyle/>
          <a:p>
            <a:pPr algn="just"/>
            <a:r>
              <a:rPr lang="en-US" dirty="0" smtClean="0">
                <a:latin typeface="Times New Roman" pitchFamily="18" charset="0"/>
                <a:cs typeface="Times New Roman" pitchFamily="18" charset="0"/>
              </a:rPr>
              <a:t>Machine vision exists in two-dimensional (2D) and three-dimensional (3D) formats, with 2D being most common in industrial applications. Examples of its usage include dimensional measuring and gauging, verifying the presence of components, and checking for features on a flat (or semi-flat) surface. 3D machine vision is used in applications where a 3D analysis of the scene is required. Here we focus on the simpler 2D machine vision system</a:t>
            </a:r>
            <a:r>
              <a:rPr lang="en-US" dirty="0" smtClean="0"/>
              <a:t>.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operation machine vision system can be dived into the following three functions: 1. image acquisition and digitization. 2. image processing and analysis and 3. interpretation.</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38200" y="533400"/>
            <a:ext cx="7620000" cy="4800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3506537" cy="369332"/>
          </a:xfrm>
          <a:prstGeom prst="rect">
            <a:avLst/>
          </a:prstGeom>
        </p:spPr>
        <p:txBody>
          <a:bodyPr wrap="none">
            <a:spAutoFit/>
          </a:bodyPr>
          <a:lstStyle/>
          <a:p>
            <a:r>
              <a:rPr lang="en-US" b="1" u="sng" dirty="0" smtClean="0"/>
              <a:t>Image Acquisition and Digitization</a:t>
            </a:r>
            <a:r>
              <a:rPr lang="en-US" dirty="0" smtClean="0"/>
              <a:t>:</a:t>
            </a:r>
            <a:endParaRPr lang="en-US" dirty="0"/>
          </a:p>
        </p:txBody>
      </p:sp>
      <p:sp>
        <p:nvSpPr>
          <p:cNvPr id="3" name="Rectangle 2"/>
          <p:cNvSpPr/>
          <p:nvPr/>
        </p:nvSpPr>
        <p:spPr>
          <a:xfrm>
            <a:off x="838200" y="609600"/>
            <a:ext cx="7848600" cy="2031325"/>
          </a:xfrm>
          <a:prstGeom prst="rect">
            <a:avLst/>
          </a:prstGeom>
        </p:spPr>
        <p:txBody>
          <a:bodyPr wrap="square">
            <a:spAutoFit/>
          </a:bodyPr>
          <a:lstStyle/>
          <a:p>
            <a:pPr algn="just"/>
            <a:r>
              <a:rPr lang="en-US" dirty="0" smtClean="0"/>
              <a:t>                Image acquisition and digitization is typically performed by deploying a video camera to capture the image, and the use of a digitizing system to store the image data for subsequent analysis. The camera is focused upon the surface of the item of interest, and an image consisting of discrete pixel elements is captured in the viewing area; each pixel has a value proportional to the light intensity of that portion of the scene. The intensity value of each pixel is converted into its equivalent digital value by an analogue-to-digital converter</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590800" y="2514600"/>
            <a:ext cx="3952875" cy="3352800"/>
          </a:xfrm>
          <a:prstGeom prst="rect">
            <a:avLst/>
          </a:prstGeom>
          <a:noFill/>
          <a:ln w="9525">
            <a:noFill/>
            <a:miter lim="800000"/>
            <a:headEnd/>
            <a:tailEnd/>
          </a:ln>
        </p:spPr>
      </p:pic>
      <p:sp>
        <p:nvSpPr>
          <p:cNvPr id="5" name="Rectangle 4"/>
          <p:cNvSpPr/>
          <p:nvPr/>
        </p:nvSpPr>
        <p:spPr>
          <a:xfrm>
            <a:off x="685800" y="5867400"/>
            <a:ext cx="8153400" cy="646331"/>
          </a:xfrm>
          <a:prstGeom prst="rect">
            <a:avLst/>
          </a:prstGeom>
        </p:spPr>
        <p:txBody>
          <a:bodyPr wrap="square">
            <a:spAutoFit/>
          </a:bodyPr>
          <a:lstStyle/>
          <a:p>
            <a:r>
              <a:rPr lang="en-US" dirty="0" smtClean="0"/>
              <a:t>(a) scene presentation; (b) 12 x 12 matrix super-imposed; and (c) creation of </a:t>
            </a:r>
            <a:r>
              <a:rPr lang="en-US" dirty="0" err="1" smtClean="0"/>
              <a:t>pixelated</a:t>
            </a:r>
            <a:r>
              <a:rPr lang="en-US" dirty="0" smtClean="0"/>
              <a:t> scene and assignment of intensity values, in black or white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3138616" cy="369332"/>
          </a:xfrm>
          <a:prstGeom prst="rect">
            <a:avLst/>
          </a:prstGeom>
        </p:spPr>
        <p:txBody>
          <a:bodyPr wrap="none">
            <a:spAutoFit/>
          </a:bodyPr>
          <a:lstStyle/>
          <a:p>
            <a:r>
              <a:rPr lang="en-US" b="1" u="sng" dirty="0" smtClean="0"/>
              <a:t>Image Processing and Analysis</a:t>
            </a:r>
            <a:r>
              <a:rPr lang="en-US" dirty="0" smtClean="0"/>
              <a:t>:</a:t>
            </a:r>
            <a:endParaRPr lang="en-US" dirty="0"/>
          </a:p>
        </p:txBody>
      </p:sp>
      <p:sp>
        <p:nvSpPr>
          <p:cNvPr id="3" name="Rectangle 2"/>
          <p:cNvSpPr/>
          <p:nvPr/>
        </p:nvSpPr>
        <p:spPr>
          <a:xfrm>
            <a:off x="990600" y="762000"/>
            <a:ext cx="8153400" cy="1477328"/>
          </a:xfrm>
          <a:prstGeom prst="rect">
            <a:avLst/>
          </a:prstGeom>
        </p:spPr>
        <p:txBody>
          <a:bodyPr wrap="square">
            <a:spAutoFit/>
          </a:bodyPr>
          <a:lstStyle/>
          <a:p>
            <a:pPr algn="just"/>
            <a:r>
              <a:rPr lang="en-US" dirty="0" smtClean="0"/>
              <a:t>            A number of techniques have been developed so that data produced during the first phase of machine vision may be processed and analyzed. These general techniques are called segmentation (a technique intended to define and separate regions of interest within the image), and feature extraction (which follows on from various segmentation processes).</a:t>
            </a:r>
            <a:endParaRPr lang="en-US" dirty="0"/>
          </a:p>
        </p:txBody>
      </p:sp>
      <p:sp>
        <p:nvSpPr>
          <p:cNvPr id="4" name="Rectangle 3"/>
          <p:cNvSpPr/>
          <p:nvPr/>
        </p:nvSpPr>
        <p:spPr>
          <a:xfrm>
            <a:off x="1981200" y="2286000"/>
            <a:ext cx="4085734" cy="369332"/>
          </a:xfrm>
          <a:prstGeom prst="rect">
            <a:avLst/>
          </a:prstGeom>
        </p:spPr>
        <p:txBody>
          <a:bodyPr wrap="none">
            <a:spAutoFit/>
          </a:bodyPr>
          <a:lstStyle/>
          <a:p>
            <a:r>
              <a:rPr lang="en-US" dirty="0" smtClean="0"/>
              <a:t>Image processing and analysis techniques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71450" y="2743200"/>
            <a:ext cx="8743950" cy="35623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09600"/>
            <a:ext cx="1664751" cy="369332"/>
          </a:xfrm>
          <a:prstGeom prst="rect">
            <a:avLst/>
          </a:prstGeom>
        </p:spPr>
        <p:txBody>
          <a:bodyPr wrap="none">
            <a:spAutoFit/>
          </a:bodyPr>
          <a:lstStyle/>
          <a:p>
            <a:r>
              <a:rPr lang="en-US" dirty="0" smtClean="0"/>
              <a:t>INTRODUCTION</a:t>
            </a:r>
            <a:endParaRPr lang="en-US" dirty="0"/>
          </a:p>
        </p:txBody>
      </p:sp>
      <p:sp>
        <p:nvSpPr>
          <p:cNvPr id="3" name="Rectangle 2"/>
          <p:cNvSpPr/>
          <p:nvPr/>
        </p:nvSpPr>
        <p:spPr>
          <a:xfrm>
            <a:off x="1600200" y="1066800"/>
            <a:ext cx="7010400" cy="646331"/>
          </a:xfrm>
          <a:prstGeom prst="rect">
            <a:avLst/>
          </a:prstGeom>
        </p:spPr>
        <p:txBody>
          <a:bodyPr wrap="square">
            <a:spAutoFit/>
          </a:bodyPr>
          <a:lstStyle/>
          <a:p>
            <a:pPr algn="just"/>
            <a:r>
              <a:rPr lang="en-US" dirty="0" smtClean="0"/>
              <a:t>    </a:t>
            </a:r>
            <a:r>
              <a:rPr lang="en-US" dirty="0" smtClean="0">
                <a:latin typeface="Times New Roman" pitchFamily="18" charset="0"/>
                <a:cs typeface="Times New Roman" pitchFamily="18" charset="0"/>
              </a:rPr>
              <a:t>The quality control (QC) function has traditionally been performed using manual inspection methods and statistical sampling procedures. </a:t>
            </a:r>
            <a:endParaRPr lang="en-US" dirty="0">
              <a:latin typeface="Times New Roman" pitchFamily="18" charset="0"/>
              <a:cs typeface="Times New Roman" pitchFamily="18" charset="0"/>
            </a:endParaRPr>
          </a:p>
        </p:txBody>
      </p:sp>
      <p:sp>
        <p:nvSpPr>
          <p:cNvPr id="4" name="Rectangle 3"/>
          <p:cNvSpPr/>
          <p:nvPr/>
        </p:nvSpPr>
        <p:spPr>
          <a:xfrm>
            <a:off x="533400" y="2057400"/>
            <a:ext cx="2643096" cy="369332"/>
          </a:xfrm>
          <a:prstGeom prst="rect">
            <a:avLst/>
          </a:prstGeom>
        </p:spPr>
        <p:txBody>
          <a:bodyPr wrap="none">
            <a:spAutoFit/>
          </a:bodyPr>
          <a:lstStyle/>
          <a:p>
            <a:r>
              <a:rPr lang="en-US" dirty="0" smtClean="0"/>
              <a:t>INSPECTION AND TESTING</a:t>
            </a:r>
            <a:endParaRPr lang="en-US" dirty="0"/>
          </a:p>
        </p:txBody>
      </p:sp>
      <p:sp>
        <p:nvSpPr>
          <p:cNvPr id="5" name="Rectangle 4"/>
          <p:cNvSpPr/>
          <p:nvPr/>
        </p:nvSpPr>
        <p:spPr>
          <a:xfrm>
            <a:off x="1524000" y="2438400"/>
            <a:ext cx="7162800" cy="1477328"/>
          </a:xfrm>
          <a:prstGeom prst="rect">
            <a:avLst/>
          </a:prstGeom>
        </p:spPr>
        <p:txBody>
          <a:bodyPr wrap="square">
            <a:spAutoFit/>
          </a:bodyPr>
          <a:lstStyle/>
          <a:p>
            <a:pPr algn="just"/>
            <a:r>
              <a:rPr lang="en-US" dirty="0" smtClean="0">
                <a:latin typeface="Times New Roman" pitchFamily="18" charset="0"/>
                <a:cs typeface="Times New Roman" pitchFamily="18" charset="0"/>
              </a:rPr>
              <a:t>Inspection is normally used to examine whether a product conforms to the design standards specified for it. For a mechanical component, this would be probably concerned with the dimensions, surface texture and tolerances specified for the part. Non-conforming goods result in scrap, rework, and the loss of customer goodwill.</a:t>
            </a:r>
            <a:endParaRPr lang="en-US" dirty="0">
              <a:latin typeface="Times New Roman" pitchFamily="18" charset="0"/>
              <a:cs typeface="Times New Roman" pitchFamily="18" charset="0"/>
            </a:endParaRPr>
          </a:p>
        </p:txBody>
      </p:sp>
      <p:sp>
        <p:nvSpPr>
          <p:cNvPr id="6" name="Rectangle 5"/>
          <p:cNvSpPr/>
          <p:nvPr/>
        </p:nvSpPr>
        <p:spPr>
          <a:xfrm>
            <a:off x="457200" y="4114800"/>
            <a:ext cx="8382000" cy="369332"/>
          </a:xfrm>
          <a:prstGeom prst="rect">
            <a:avLst/>
          </a:prstGeom>
        </p:spPr>
        <p:txBody>
          <a:bodyPr wrap="square">
            <a:spAutoFit/>
          </a:bodyPr>
          <a:lstStyle/>
          <a:p>
            <a:r>
              <a:rPr lang="en-US" dirty="0" smtClean="0"/>
              <a:t>Various categories of tests used for final product evaluation:</a:t>
            </a:r>
            <a:endParaRPr lang="en-US" dirty="0"/>
          </a:p>
        </p:txBody>
      </p:sp>
      <p:sp>
        <p:nvSpPr>
          <p:cNvPr id="7" name="Rectangle 6"/>
          <p:cNvSpPr/>
          <p:nvPr/>
        </p:nvSpPr>
        <p:spPr>
          <a:xfrm>
            <a:off x="1447800" y="4572000"/>
            <a:ext cx="7315200" cy="1477328"/>
          </a:xfrm>
          <a:prstGeom prst="rect">
            <a:avLst/>
          </a:prstGeom>
        </p:spPr>
        <p:txBody>
          <a:bodyPr wrap="square">
            <a:spAutoFit/>
          </a:bodyPr>
          <a:lstStyle/>
          <a:p>
            <a:pPr algn="just">
              <a:buFont typeface="Arial" pitchFamily="34" charset="0"/>
              <a:buChar char="•"/>
            </a:pPr>
            <a:r>
              <a:rPr lang="en-US" dirty="0" smtClean="0"/>
              <a:t> Functional tests under normal or simulated operating conditions</a:t>
            </a:r>
          </a:p>
          <a:p>
            <a:pPr algn="just"/>
            <a:r>
              <a:rPr lang="en-US" dirty="0" smtClean="0"/>
              <a:t>• Fatigue or wear tests to determine the product’s life function until failure</a:t>
            </a:r>
          </a:p>
          <a:p>
            <a:pPr algn="just"/>
            <a:r>
              <a:rPr lang="en-US" dirty="0" smtClean="0"/>
              <a:t>• Overload tests to determine the level of safety factor built into the product</a:t>
            </a:r>
          </a:p>
          <a:p>
            <a:pPr algn="just"/>
            <a:r>
              <a:rPr lang="en-US" dirty="0" smtClean="0"/>
              <a:t>• Environmental testing to determine how well the product will perform under different environments (e.g. humidity, temperature, vibration).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04800"/>
            <a:ext cx="1594667" cy="369332"/>
          </a:xfrm>
          <a:prstGeom prst="rect">
            <a:avLst/>
          </a:prstGeom>
        </p:spPr>
        <p:txBody>
          <a:bodyPr wrap="none">
            <a:spAutoFit/>
          </a:bodyPr>
          <a:lstStyle/>
          <a:p>
            <a:r>
              <a:rPr lang="en-US" b="1" u="sng" dirty="0" smtClean="0"/>
              <a:t>Interpretation:</a:t>
            </a:r>
            <a:endParaRPr lang="en-US" b="1" u="sng" dirty="0"/>
          </a:p>
        </p:txBody>
      </p:sp>
      <p:sp>
        <p:nvSpPr>
          <p:cNvPr id="3" name="Rectangle 2"/>
          <p:cNvSpPr/>
          <p:nvPr/>
        </p:nvSpPr>
        <p:spPr>
          <a:xfrm>
            <a:off x="1143000" y="838200"/>
            <a:ext cx="7543800" cy="1754326"/>
          </a:xfrm>
          <a:prstGeom prst="rect">
            <a:avLst/>
          </a:prstGeom>
        </p:spPr>
        <p:txBody>
          <a:bodyPr wrap="square">
            <a:spAutoFit/>
          </a:bodyPr>
          <a:lstStyle/>
          <a:p>
            <a:pPr algn="just"/>
            <a:r>
              <a:rPr lang="en-US" dirty="0" smtClean="0"/>
              <a:t>          The extracted features of the image are guide from which interpretation of the image emerges; that is, interpretation is concerned with recognizing the object (object recognition), and/or recognizing the major features of the object (pattern recognition). Predefined models or standard values are used to identify the object in the image. Two commonly-used interpretation techniques are.</a:t>
            </a:r>
            <a:endParaRPr lang="en-US" dirty="0"/>
          </a:p>
        </p:txBody>
      </p:sp>
      <p:sp>
        <p:nvSpPr>
          <p:cNvPr id="4" name="Rectangle 3"/>
          <p:cNvSpPr/>
          <p:nvPr/>
        </p:nvSpPr>
        <p:spPr>
          <a:xfrm>
            <a:off x="685800" y="2819400"/>
            <a:ext cx="7696200" cy="1200329"/>
          </a:xfrm>
          <a:prstGeom prst="rect">
            <a:avLst/>
          </a:prstGeom>
        </p:spPr>
        <p:txBody>
          <a:bodyPr wrap="square">
            <a:spAutoFit/>
          </a:bodyPr>
          <a:lstStyle/>
          <a:p>
            <a:r>
              <a:rPr lang="en-US" dirty="0" smtClean="0"/>
              <a:t>BULLETLIST </a:t>
            </a:r>
          </a:p>
          <a:p>
            <a:pPr algn="just"/>
            <a:r>
              <a:rPr lang="en-US" dirty="0" smtClean="0"/>
              <a:t>Template matching a method whereby the features of the image are compared against corresponding features of a model or template stored in the computer </a:t>
            </a:r>
          </a:p>
          <a:p>
            <a:pPr algn="just"/>
            <a:r>
              <a:rPr lang="en-US" dirty="0" smtClean="0"/>
              <a:t>memory .</a:t>
            </a:r>
            <a:endParaRPr lang="en-US" dirty="0"/>
          </a:p>
        </p:txBody>
      </p:sp>
      <p:sp>
        <p:nvSpPr>
          <p:cNvPr id="5" name="Rectangle 4"/>
          <p:cNvSpPr/>
          <p:nvPr/>
        </p:nvSpPr>
        <p:spPr>
          <a:xfrm>
            <a:off x="685800" y="3962400"/>
            <a:ext cx="7696200" cy="1477328"/>
          </a:xfrm>
          <a:prstGeom prst="rect">
            <a:avLst/>
          </a:prstGeom>
        </p:spPr>
        <p:txBody>
          <a:bodyPr wrap="square">
            <a:spAutoFit/>
          </a:bodyPr>
          <a:lstStyle/>
          <a:p>
            <a:pPr algn="just"/>
            <a:r>
              <a:rPr lang="en-US" dirty="0" smtClean="0"/>
              <a:t>Feature weighting—a technique in which several features are combined into a single measure by assigning a weight to each feature according to its relative importance in identifying the object, and where the resultant score is compared against an ideal object score stored in computer memory, to achieve proper </a:t>
            </a:r>
          </a:p>
          <a:p>
            <a:pPr algn="just"/>
            <a:r>
              <a:rPr lang="en-US" dirty="0" smtClean="0"/>
              <a:t>identification ENDLIST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2183675" cy="369332"/>
          </a:xfrm>
          <a:prstGeom prst="rect">
            <a:avLst/>
          </a:prstGeom>
        </p:spPr>
        <p:txBody>
          <a:bodyPr wrap="none">
            <a:spAutoFit/>
          </a:bodyPr>
          <a:lstStyle/>
          <a:p>
            <a:r>
              <a:rPr lang="en-US" dirty="0" smtClean="0"/>
              <a:t>OBJECTIVES OF CAQC</a:t>
            </a:r>
            <a:endParaRPr lang="en-US" dirty="0"/>
          </a:p>
        </p:txBody>
      </p:sp>
      <p:sp>
        <p:nvSpPr>
          <p:cNvPr id="3" name="Rectangle 2"/>
          <p:cNvSpPr/>
          <p:nvPr/>
        </p:nvSpPr>
        <p:spPr>
          <a:xfrm>
            <a:off x="1143000" y="1066800"/>
            <a:ext cx="7162800" cy="1477328"/>
          </a:xfrm>
          <a:prstGeom prst="rect">
            <a:avLst/>
          </a:prstGeom>
        </p:spPr>
        <p:txBody>
          <a:bodyPr wrap="square">
            <a:spAutoFit/>
          </a:bodyPr>
          <a:lstStyle/>
          <a:p>
            <a:pPr marL="400050" indent="-400050">
              <a:buFont typeface="+mj-lt"/>
              <a:buAutoNum type="romanLcPeriod"/>
            </a:pPr>
            <a:r>
              <a:rPr lang="en-US" dirty="0" smtClean="0"/>
              <a:t>Improve product quality</a:t>
            </a:r>
          </a:p>
          <a:p>
            <a:r>
              <a:rPr lang="en-US" dirty="0" smtClean="0"/>
              <a:t>ii.    Increase productivity in the inspection process</a:t>
            </a:r>
          </a:p>
          <a:p>
            <a:r>
              <a:rPr lang="en-US" dirty="0" smtClean="0"/>
              <a:t>iii.   Increase productivity</a:t>
            </a:r>
          </a:p>
          <a:p>
            <a:r>
              <a:rPr lang="en-US" dirty="0" smtClean="0"/>
              <a:t>iv.   Reduce lead-time</a:t>
            </a:r>
          </a:p>
          <a:p>
            <a:r>
              <a:rPr lang="en-US" dirty="0" smtClean="0"/>
              <a:t>v.    Reduce wastage due to scrap/rework</a:t>
            </a:r>
            <a:endParaRPr lang="en-US" dirty="0"/>
          </a:p>
        </p:txBody>
      </p:sp>
      <p:sp>
        <p:nvSpPr>
          <p:cNvPr id="4" name="Rectangle 3"/>
          <p:cNvSpPr/>
          <p:nvPr/>
        </p:nvSpPr>
        <p:spPr>
          <a:xfrm>
            <a:off x="685800" y="2743200"/>
            <a:ext cx="2711512" cy="369332"/>
          </a:xfrm>
          <a:prstGeom prst="rect">
            <a:avLst/>
          </a:prstGeom>
        </p:spPr>
        <p:txBody>
          <a:bodyPr wrap="none">
            <a:spAutoFit/>
          </a:bodyPr>
          <a:lstStyle/>
          <a:p>
            <a:r>
              <a:rPr lang="en-US" dirty="0" smtClean="0"/>
              <a:t>ROLE OF COMPUTER IN QC</a:t>
            </a:r>
            <a:endParaRPr lang="en-US" dirty="0"/>
          </a:p>
        </p:txBody>
      </p:sp>
      <p:sp>
        <p:nvSpPr>
          <p:cNvPr id="5" name="Rectangle 4"/>
          <p:cNvSpPr/>
          <p:nvPr/>
        </p:nvSpPr>
        <p:spPr>
          <a:xfrm>
            <a:off x="1066800" y="3124200"/>
            <a:ext cx="7848600" cy="1754326"/>
          </a:xfrm>
          <a:prstGeom prst="rect">
            <a:avLst/>
          </a:prstGeom>
        </p:spPr>
        <p:txBody>
          <a:bodyPr wrap="square">
            <a:spAutoFit/>
          </a:bodyPr>
          <a:lstStyle/>
          <a:p>
            <a:pPr algn="just"/>
            <a:r>
              <a:rPr lang="en-US" dirty="0" smtClean="0"/>
              <a:t>Computer-aided inspection (CAI) and computer aided testing (CAT) are the two major segments of computer-aided quality control. Whereas these activities have been traditionally performed manually (with the help of gauges, measuring devices and testing apparatus),CAI and CAT are performed automatically using computer and sensor technology. To day, CAI and CAT can be well integrated into the overall CIM system.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991600" cy="369332"/>
          </a:xfrm>
          <a:prstGeom prst="rect">
            <a:avLst/>
          </a:prstGeom>
        </p:spPr>
        <p:txBody>
          <a:bodyPr wrap="square">
            <a:spAutoFit/>
          </a:bodyPr>
          <a:lstStyle/>
          <a:p>
            <a:r>
              <a:rPr lang="en-US" dirty="0" smtClean="0"/>
              <a:t>The following list summarizes the important benefits of CAQC</a:t>
            </a:r>
            <a:endParaRPr lang="en-US" dirty="0"/>
          </a:p>
        </p:txBody>
      </p:sp>
      <p:sp>
        <p:nvSpPr>
          <p:cNvPr id="3" name="Rectangle 2"/>
          <p:cNvSpPr/>
          <p:nvPr/>
        </p:nvSpPr>
        <p:spPr>
          <a:xfrm>
            <a:off x="914400" y="838200"/>
            <a:ext cx="7848600" cy="4801314"/>
          </a:xfrm>
          <a:prstGeom prst="rect">
            <a:avLst/>
          </a:prstGeom>
        </p:spPr>
        <p:txBody>
          <a:bodyPr wrap="square">
            <a:spAutoFit/>
          </a:bodyPr>
          <a:lstStyle/>
          <a:p>
            <a:pPr marL="400050" indent="-400050" algn="just">
              <a:buFont typeface="+mj-lt"/>
              <a:buAutoNum type="romanLcPeriod"/>
            </a:pPr>
            <a:r>
              <a:rPr lang="en-US" dirty="0" smtClean="0"/>
              <a:t>With Computer aided inspection and computer aided testing inspection and testing will typically be done on a 100% basis rather by the sampling procedures normally used in traditional QC. This eliminates any problem in assembly later and therefore is important in CIM.</a:t>
            </a:r>
          </a:p>
          <a:p>
            <a:pPr marL="400050" indent="-400050" algn="just">
              <a:buFont typeface="+mj-lt"/>
              <a:buAutoNum type="romanLcPeriod"/>
            </a:pPr>
            <a:r>
              <a:rPr lang="en-US" dirty="0" smtClean="0"/>
              <a:t>Inspection is integrated into the manufacturing process. This will help to reduce the lead-time to complete the parts.</a:t>
            </a:r>
          </a:p>
          <a:p>
            <a:pPr marL="400050" indent="-400050" algn="just">
              <a:buFont typeface="+mj-lt"/>
              <a:buAutoNum type="romanLcPeriod"/>
            </a:pPr>
            <a:r>
              <a:rPr lang="en-US" dirty="0" smtClean="0"/>
              <a:t>The use of non-contact sensors  is recommended for computer aided inspection and CIM. With contact inspection devices, the part must be stopped and often repositioned to allow the inspection device to be applied properly. These activities take time. With non-contact sensing devices the parts can be inspected while in operation. The inspection can thus be completed in a fraction of a second.</a:t>
            </a:r>
          </a:p>
          <a:p>
            <a:pPr marL="400050" indent="-400050" algn="just">
              <a:buFont typeface="+mj-lt"/>
              <a:buAutoNum type="romanLcPeriod"/>
            </a:pPr>
            <a:r>
              <a:rPr lang="en-US" dirty="0" smtClean="0"/>
              <a:t>Sensor technology will not be the only manifestation of automation in CAQC. Intelligent robots fitted with computer vision and other sensors, as an integral part of completely automated test cells is also a feature of CIM.</a:t>
            </a:r>
          </a:p>
          <a:p>
            <a:pPr marL="400050" indent="-400050" algn="just">
              <a:buFont typeface="+mj-lt"/>
              <a:buAutoNum type="romanLcPeriod"/>
            </a:pPr>
            <a:r>
              <a:rPr lang="en-US" dirty="0" smtClean="0"/>
              <a:t>An important feature of QC in a CIM environment is that the CAD/CAM database will be used to develop inspection plan.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5943600" cy="923330"/>
          </a:xfrm>
          <a:prstGeom prst="rect">
            <a:avLst/>
          </a:prstGeom>
          <a:noFill/>
        </p:spPr>
        <p:txBody>
          <a:bodyPr wrap="square" rtlCol="0">
            <a:spAutoFit/>
          </a:bodyPr>
          <a:lstStyle/>
          <a:p>
            <a:r>
              <a:rPr lang="en-US" dirty="0" smtClean="0"/>
              <a:t>Inspection methods:</a:t>
            </a:r>
          </a:p>
          <a:p>
            <a:r>
              <a:rPr lang="en-US" dirty="0" smtClean="0"/>
              <a:t>    1. contact method</a:t>
            </a:r>
          </a:p>
          <a:p>
            <a:r>
              <a:rPr lang="en-US" dirty="0" smtClean="0"/>
              <a:t>    2. non contact method</a:t>
            </a:r>
            <a:endParaRPr lang="en-US" dirty="0"/>
          </a:p>
        </p:txBody>
      </p:sp>
      <p:sp>
        <p:nvSpPr>
          <p:cNvPr id="3" name="TextBox 2"/>
          <p:cNvSpPr txBox="1"/>
          <p:nvPr/>
        </p:nvSpPr>
        <p:spPr>
          <a:xfrm>
            <a:off x="533400" y="1905000"/>
            <a:ext cx="2133600" cy="923330"/>
          </a:xfrm>
          <a:prstGeom prst="rect">
            <a:avLst/>
          </a:prstGeom>
          <a:noFill/>
        </p:spPr>
        <p:txBody>
          <a:bodyPr wrap="square" rtlCol="0">
            <a:spAutoFit/>
          </a:bodyPr>
          <a:lstStyle/>
          <a:p>
            <a:pPr marL="342900" indent="-342900">
              <a:buAutoNum type="arabicPeriod"/>
            </a:pPr>
            <a:r>
              <a:rPr lang="en-US" dirty="0" smtClean="0"/>
              <a:t>Contact method:</a:t>
            </a:r>
          </a:p>
          <a:p>
            <a:pPr marL="342900" indent="-342900"/>
            <a:r>
              <a:rPr lang="en-US" dirty="0" smtClean="0"/>
              <a:t>           </a:t>
            </a:r>
          </a:p>
          <a:p>
            <a:pPr marL="342900" indent="-342900"/>
            <a:r>
              <a:rPr lang="en-US" dirty="0" smtClean="0"/>
              <a:t>      </a:t>
            </a:r>
            <a:endParaRPr lang="en-US" dirty="0"/>
          </a:p>
        </p:txBody>
      </p:sp>
      <p:sp>
        <p:nvSpPr>
          <p:cNvPr id="4" name="Rectangle 3"/>
          <p:cNvSpPr/>
          <p:nvPr/>
        </p:nvSpPr>
        <p:spPr>
          <a:xfrm>
            <a:off x="990600" y="2438400"/>
            <a:ext cx="7772400" cy="2031325"/>
          </a:xfrm>
          <a:prstGeom prst="rect">
            <a:avLst/>
          </a:prstGeom>
        </p:spPr>
        <p:txBody>
          <a:bodyPr wrap="square">
            <a:spAutoFit/>
          </a:bodyPr>
          <a:lstStyle/>
          <a:p>
            <a:pPr algn="just"/>
            <a:r>
              <a:rPr lang="en-US" dirty="0" smtClean="0"/>
              <a:t>         In contact inspection, physical contact is made between the object to be </a:t>
            </a:r>
          </a:p>
          <a:p>
            <a:pPr algn="just"/>
            <a:r>
              <a:rPr lang="en-US" dirty="0" smtClean="0"/>
              <a:t>inspected, and the measurement device. Typically contact is achieved using a mechanical probe or other device that touches the item, and allows the inspection procedure to occur. By its nature, contact inspection is concerned with some physical dimension of the part, and so contact methods are widely used in manufacturing and production industries to assess metal parts, and for electrical circuit testing.</a:t>
            </a:r>
            <a:endParaRPr lang="en-US" dirty="0"/>
          </a:p>
        </p:txBody>
      </p:sp>
      <p:sp>
        <p:nvSpPr>
          <p:cNvPr id="5" name="TextBox 4"/>
          <p:cNvSpPr txBox="1"/>
          <p:nvPr/>
        </p:nvSpPr>
        <p:spPr>
          <a:xfrm>
            <a:off x="1371600" y="4876800"/>
            <a:ext cx="5562600" cy="923330"/>
          </a:xfrm>
          <a:prstGeom prst="rect">
            <a:avLst/>
          </a:prstGeom>
          <a:noFill/>
        </p:spPr>
        <p:txBody>
          <a:bodyPr wrap="square" rtlCol="0">
            <a:spAutoFit/>
          </a:bodyPr>
          <a:lstStyle/>
          <a:p>
            <a:pPr marL="342900" indent="-342900">
              <a:buAutoNum type="arabicPeriod"/>
            </a:pPr>
            <a:r>
              <a:rPr lang="en-US" dirty="0" smtClean="0"/>
              <a:t>Conventional instruments</a:t>
            </a:r>
          </a:p>
          <a:p>
            <a:pPr marL="342900" indent="-342900">
              <a:buAutoNum type="arabicPeriod"/>
            </a:pPr>
            <a:r>
              <a:rPr lang="en-US" dirty="0" smtClean="0"/>
              <a:t>Coordinate measuring machine</a:t>
            </a:r>
          </a:p>
          <a:p>
            <a:pPr marL="342900" indent="-342900">
              <a:buAutoNum type="arabicPeriod"/>
            </a:pPr>
            <a:r>
              <a:rPr lang="en-US" dirty="0" smtClean="0"/>
              <a:t>Stylus measuring system</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8229600" cy="1754326"/>
          </a:xfrm>
          <a:prstGeom prst="rect">
            <a:avLst/>
          </a:prstGeom>
          <a:noFill/>
        </p:spPr>
        <p:txBody>
          <a:bodyPr wrap="square" rtlCol="0">
            <a:spAutoFit/>
          </a:bodyPr>
          <a:lstStyle/>
          <a:p>
            <a:pPr marL="342900" indent="-342900">
              <a:buAutoNum type="arabicPeriod"/>
            </a:pPr>
            <a:r>
              <a:rPr lang="en-US" b="1" u="sng" dirty="0" smtClean="0"/>
              <a:t>Convention measuring instruments</a:t>
            </a:r>
            <a:r>
              <a:rPr lang="en-US" dirty="0" smtClean="0"/>
              <a:t>:</a:t>
            </a:r>
          </a:p>
          <a:p>
            <a:pPr marL="342900" indent="-342900">
              <a:buFont typeface="Arial" pitchFamily="34" charset="0"/>
              <a:buChar char="•"/>
            </a:pPr>
            <a:r>
              <a:rPr lang="en-US" dirty="0" smtClean="0"/>
              <a:t>scale</a:t>
            </a:r>
          </a:p>
          <a:p>
            <a:pPr marL="342900" indent="-342900">
              <a:buFont typeface="Arial" pitchFamily="34" charset="0"/>
              <a:buChar char="•"/>
            </a:pPr>
            <a:r>
              <a:rPr lang="en-US" dirty="0" smtClean="0"/>
              <a:t>gauge bars</a:t>
            </a:r>
          </a:p>
          <a:p>
            <a:pPr marL="342900" indent="-342900">
              <a:buFont typeface="Arial" pitchFamily="34" charset="0"/>
              <a:buChar char="•"/>
            </a:pPr>
            <a:r>
              <a:rPr lang="en-US" dirty="0" smtClean="0"/>
              <a:t>slip gauges</a:t>
            </a:r>
          </a:p>
          <a:p>
            <a:pPr marL="342900" indent="-342900">
              <a:buFont typeface="Arial" pitchFamily="34" charset="0"/>
              <a:buChar char="•"/>
            </a:pPr>
            <a:r>
              <a:rPr lang="en-US" dirty="0" smtClean="0"/>
              <a:t>Vernier calipers</a:t>
            </a:r>
          </a:p>
          <a:p>
            <a:pPr marL="342900" indent="-342900">
              <a:buFont typeface="Arial" pitchFamily="34" charset="0"/>
              <a:buChar char="•"/>
            </a:pPr>
            <a:r>
              <a:rPr lang="en-US" dirty="0" smtClean="0"/>
              <a:t>screw gauge</a:t>
            </a:r>
            <a:endParaRPr lang="en-US" dirty="0"/>
          </a:p>
        </p:txBody>
      </p:sp>
      <p:sp>
        <p:nvSpPr>
          <p:cNvPr id="3" name="Rectangle 2"/>
          <p:cNvSpPr/>
          <p:nvPr/>
        </p:nvSpPr>
        <p:spPr>
          <a:xfrm>
            <a:off x="609600" y="2590800"/>
            <a:ext cx="3981026" cy="369332"/>
          </a:xfrm>
          <a:prstGeom prst="rect">
            <a:avLst/>
          </a:prstGeom>
        </p:spPr>
        <p:txBody>
          <a:bodyPr wrap="none">
            <a:spAutoFit/>
          </a:bodyPr>
          <a:lstStyle/>
          <a:p>
            <a:r>
              <a:rPr lang="en-US" dirty="0" smtClean="0"/>
              <a:t>2. </a:t>
            </a:r>
            <a:r>
              <a:rPr lang="en-US" b="1" u="sng" dirty="0" smtClean="0"/>
              <a:t>COORDINATE MEASURING MACHINE</a:t>
            </a:r>
            <a:r>
              <a:rPr lang="en-US" dirty="0" smtClean="0"/>
              <a:t>:</a:t>
            </a:r>
            <a:endParaRPr lang="en-US" dirty="0"/>
          </a:p>
        </p:txBody>
      </p:sp>
      <p:sp>
        <p:nvSpPr>
          <p:cNvPr id="4" name="Rectangle 3"/>
          <p:cNvSpPr/>
          <p:nvPr/>
        </p:nvSpPr>
        <p:spPr>
          <a:xfrm>
            <a:off x="1371600" y="3048000"/>
            <a:ext cx="7391400" cy="2308324"/>
          </a:xfrm>
          <a:prstGeom prst="rect">
            <a:avLst/>
          </a:prstGeom>
        </p:spPr>
        <p:txBody>
          <a:bodyPr wrap="square">
            <a:spAutoFit/>
          </a:bodyPr>
          <a:lstStyle/>
          <a:p>
            <a:pPr algn="just"/>
            <a:r>
              <a:rPr lang="en-US" dirty="0" smtClean="0"/>
              <a:t>     The coordinate measuring machine (CMM) is the most prominent example of the equipment used for contact inspection of parts. When used for CIM these machines are controlled by CNC. A typical three-dimensional measuring machine consists of a table, which holds the part in a fixed, position, and movable head, which holds a sensing,probe. The probe can be moved in three directions corresponding to the X, Y and Z Coordinates. For manual operation, the control unit is provided with joysticks, or other devices which drive X, Y and Z servo motors (AC/DC).</a:t>
            </a:r>
            <a:endParaRPr lang="en-US" dirty="0"/>
          </a:p>
        </p:txBody>
      </p:sp>
      <p:sp>
        <p:nvSpPr>
          <p:cNvPr id="5" name="Rectangle 4"/>
          <p:cNvSpPr/>
          <p:nvPr/>
        </p:nvSpPr>
        <p:spPr>
          <a:xfrm>
            <a:off x="1447800" y="5486400"/>
            <a:ext cx="7391400" cy="923330"/>
          </a:xfrm>
          <a:prstGeom prst="rect">
            <a:avLst/>
          </a:prstGeom>
        </p:spPr>
        <p:txBody>
          <a:bodyPr wrap="square">
            <a:spAutoFit/>
          </a:bodyPr>
          <a:lstStyle/>
          <a:p>
            <a:pPr algn="just"/>
            <a:r>
              <a:rPr lang="en-US" dirty="0" smtClean="0"/>
              <a:t>  Typical accuracies of these machines are in the neighborhood of + 0.004 mm with are solution of 0.001 mm. The measuring accuracy of a typical CMM is quoted 2.6 +L/300 micrometers, where L is the measured length in mm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28800" y="381000"/>
            <a:ext cx="55626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381000" y="609600"/>
            <a:ext cx="8382000" cy="509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3739870" cy="369332"/>
          </a:xfrm>
          <a:prstGeom prst="rect">
            <a:avLst/>
          </a:prstGeom>
        </p:spPr>
        <p:txBody>
          <a:bodyPr wrap="none">
            <a:spAutoFit/>
          </a:bodyPr>
          <a:lstStyle/>
          <a:p>
            <a:r>
              <a:rPr lang="en-US" dirty="0" smtClean="0"/>
              <a:t>CMM consists of four main elements: </a:t>
            </a:r>
            <a:endParaRPr lang="en-US" dirty="0"/>
          </a:p>
        </p:txBody>
      </p:sp>
      <p:sp>
        <p:nvSpPr>
          <p:cNvPr id="3" name="Rectangle 2"/>
          <p:cNvSpPr/>
          <p:nvPr/>
        </p:nvSpPr>
        <p:spPr>
          <a:xfrm>
            <a:off x="1066800" y="990600"/>
            <a:ext cx="1914948" cy="369332"/>
          </a:xfrm>
          <a:prstGeom prst="rect">
            <a:avLst/>
          </a:prstGeom>
        </p:spPr>
        <p:txBody>
          <a:bodyPr wrap="none">
            <a:spAutoFit/>
          </a:bodyPr>
          <a:lstStyle/>
          <a:p>
            <a:r>
              <a:rPr lang="en-US" b="1" dirty="0" smtClean="0"/>
              <a:t>1. Main Structure</a:t>
            </a:r>
            <a:r>
              <a:rPr lang="en-US" dirty="0" smtClean="0"/>
              <a:t>:</a:t>
            </a:r>
            <a:endParaRPr lang="en-US" dirty="0"/>
          </a:p>
        </p:txBody>
      </p:sp>
      <p:sp>
        <p:nvSpPr>
          <p:cNvPr id="4" name="Rectangle 3"/>
          <p:cNvSpPr/>
          <p:nvPr/>
        </p:nvSpPr>
        <p:spPr>
          <a:xfrm>
            <a:off x="1371600" y="1447800"/>
            <a:ext cx="7391400" cy="1477328"/>
          </a:xfrm>
          <a:prstGeom prst="rect">
            <a:avLst/>
          </a:prstGeom>
        </p:spPr>
        <p:txBody>
          <a:bodyPr wrap="square">
            <a:spAutoFit/>
          </a:bodyPr>
          <a:lstStyle/>
          <a:p>
            <a:pPr algn="just"/>
            <a:r>
              <a:rPr lang="en-US" dirty="0" smtClean="0"/>
              <a:t>The machine incorporates the basic concept of three coordinate axes so that </a:t>
            </a:r>
          </a:p>
          <a:p>
            <a:pPr algn="just"/>
            <a:r>
              <a:rPr lang="en-US" dirty="0" smtClean="0"/>
              <a:t>precise movement in x, y, and z directions is possible. Each axis is fitted with a </a:t>
            </a:r>
          </a:p>
          <a:p>
            <a:pPr algn="just"/>
            <a:r>
              <a:rPr lang="en-US" dirty="0" smtClean="0"/>
              <a:t>linear measurement transducer. The transducers sense the direction of movement and gives digital display. </a:t>
            </a:r>
          </a:p>
          <a:p>
            <a:pPr algn="just"/>
            <a:r>
              <a:rPr lang="en-US" dirty="0" smtClean="0"/>
              <a:t> </a:t>
            </a:r>
            <a:endParaRPr lang="en-US" dirty="0"/>
          </a:p>
        </p:txBody>
      </p:sp>
      <p:sp>
        <p:nvSpPr>
          <p:cNvPr id="5" name="Rectangle 4"/>
          <p:cNvSpPr/>
          <p:nvPr/>
        </p:nvSpPr>
        <p:spPr>
          <a:xfrm>
            <a:off x="914400" y="2819400"/>
            <a:ext cx="6934200" cy="369332"/>
          </a:xfrm>
          <a:prstGeom prst="rect">
            <a:avLst/>
          </a:prstGeom>
        </p:spPr>
        <p:txBody>
          <a:bodyPr wrap="square">
            <a:spAutoFit/>
          </a:bodyPr>
          <a:lstStyle/>
          <a:p>
            <a:r>
              <a:rPr lang="en-US" dirty="0" smtClean="0"/>
              <a:t>Accordingly, there may be four types of arrangement: </a:t>
            </a:r>
            <a:endParaRPr lang="en-US" dirty="0"/>
          </a:p>
        </p:txBody>
      </p:sp>
      <p:sp>
        <p:nvSpPr>
          <p:cNvPr id="6" name="Rectangle 5"/>
          <p:cNvSpPr/>
          <p:nvPr/>
        </p:nvSpPr>
        <p:spPr>
          <a:xfrm>
            <a:off x="1295400" y="3276600"/>
            <a:ext cx="1578702" cy="369332"/>
          </a:xfrm>
          <a:prstGeom prst="rect">
            <a:avLst/>
          </a:prstGeom>
        </p:spPr>
        <p:txBody>
          <a:bodyPr wrap="none">
            <a:spAutoFit/>
          </a:bodyPr>
          <a:lstStyle/>
          <a:p>
            <a:r>
              <a:rPr lang="en-US" b="1" dirty="0" smtClean="0"/>
              <a:t>(a) Cantilever</a:t>
            </a:r>
            <a:r>
              <a:rPr lang="en-US" dirty="0" smtClean="0"/>
              <a:t>: </a:t>
            </a:r>
            <a:endParaRPr lang="en-US" dirty="0"/>
          </a:p>
        </p:txBody>
      </p:sp>
      <p:sp>
        <p:nvSpPr>
          <p:cNvPr id="7" name="Rectangle 6"/>
          <p:cNvSpPr/>
          <p:nvPr/>
        </p:nvSpPr>
        <p:spPr>
          <a:xfrm>
            <a:off x="1676400" y="3733800"/>
            <a:ext cx="7162800" cy="1200329"/>
          </a:xfrm>
          <a:prstGeom prst="rect">
            <a:avLst/>
          </a:prstGeom>
        </p:spPr>
        <p:txBody>
          <a:bodyPr wrap="square">
            <a:spAutoFit/>
          </a:bodyPr>
          <a:lstStyle/>
          <a:p>
            <a:pPr algn="just"/>
            <a:r>
              <a:rPr lang="en-US" dirty="0" smtClean="0"/>
              <a:t>The cantilever construction combines easy access and relatively small floor </a:t>
            </a:r>
          </a:p>
          <a:p>
            <a:pPr algn="just"/>
            <a:r>
              <a:rPr lang="en-US" dirty="0" smtClean="0"/>
              <a:t>space requirements. It is typically limited to small and medium sized machines. Parts larger than the machine table can be inserted into the open side without inhibiting full machine travel.</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1719</Words>
  <Application>Microsoft Office PowerPoint</Application>
  <PresentationFormat>On-screen Show (4:3)</PresentationFormat>
  <Paragraphs>101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lakshman</dc:creator>
  <cp:lastModifiedBy>Admin</cp:lastModifiedBy>
  <cp:revision>11</cp:revision>
  <dcterms:created xsi:type="dcterms:W3CDTF">2013-09-02T13:42:09Z</dcterms:created>
  <dcterms:modified xsi:type="dcterms:W3CDTF">2018-07-04T06:32:12Z</dcterms:modified>
</cp:coreProperties>
</file>